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67" r:id="rId4"/>
    <p:sldId id="282" r:id="rId5"/>
    <p:sldId id="269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5" r:id="rId17"/>
    <p:sldId id="270" r:id="rId18"/>
    <p:sldId id="276" r:id="rId19"/>
    <p:sldId id="278" r:id="rId20"/>
    <p:sldId id="279" r:id="rId21"/>
    <p:sldId id="280" r:id="rId22"/>
    <p:sldId id="281" r:id="rId23"/>
    <p:sldId id="274" r:id="rId24"/>
    <p:sldId id="273" r:id="rId25"/>
    <p:sldId id="275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616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1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9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4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94139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063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6326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0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4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44529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4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DADC7C-FF19-43E2-9CD7-AB0C29A6C06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64AD1A-51FA-4556-84D1-180396C599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337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Профилактика ошибок на письме и чтении у детей школьного возраста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38768" y="5630563"/>
            <a:ext cx="4637902" cy="122743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Подготовили</a:t>
            </a:r>
          </a:p>
          <a:p>
            <a:pPr algn="l"/>
            <a:r>
              <a:rPr lang="ru-RU" dirty="0" smtClean="0"/>
              <a:t>Учителя-логопеды: </a:t>
            </a:r>
          </a:p>
          <a:p>
            <a:r>
              <a:rPr lang="ru-RU" dirty="0" err="1" smtClean="0"/>
              <a:t>Жураева</a:t>
            </a:r>
            <a:r>
              <a:rPr lang="ru-RU" dirty="0" smtClean="0"/>
              <a:t> </a:t>
            </a:r>
            <a:r>
              <a:rPr lang="ru-RU" dirty="0" err="1" smtClean="0"/>
              <a:t>а.а</a:t>
            </a:r>
            <a:r>
              <a:rPr lang="ru-RU" dirty="0" smtClean="0"/>
              <a:t>., Чумак </a:t>
            </a:r>
            <a:r>
              <a:rPr lang="ru-RU" dirty="0" err="1" smtClean="0"/>
              <a:t>к.в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98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500" y="282611"/>
            <a:ext cx="7373338" cy="976858"/>
          </a:xfrm>
        </p:spPr>
        <p:txBody>
          <a:bodyPr/>
          <a:lstStyle/>
          <a:p>
            <a:r>
              <a:rPr lang="ru-RU" dirty="0" smtClean="0"/>
              <a:t>Развитие зоркости</a:t>
            </a:r>
            <a:endParaRPr lang="ru-RU" dirty="0"/>
          </a:p>
        </p:txBody>
      </p:sp>
      <p:pic>
        <p:nvPicPr>
          <p:cNvPr id="1026" name="Picture 2" descr="https://sun3-2.userapi.com/impg/7m9P0V-z5C06Cp95HTK_QqxaBvg0FVcymr0CQg/-pJDGGHSMMI.jpg?size=540x764&amp;quality=96&amp;sign=b2a0e916da3e22220a026d6bc555b672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b="8345"/>
          <a:stretch/>
        </p:blipFill>
        <p:spPr bwMode="auto">
          <a:xfrm>
            <a:off x="1390651" y="1110189"/>
            <a:ext cx="4615628" cy="55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5.userapi.com/impg/AJUE3gvhOgeA-4Cs8Q9B-2zexU_nmGv9E9FwyA/b-IrmAHjj-0.jpg?size=540x764&amp;quality=96&amp;sign=da76062888d8108753c2292e8cdb9c87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" b="8891"/>
          <a:stretch/>
        </p:blipFill>
        <p:spPr bwMode="auto">
          <a:xfrm>
            <a:off x="6382791" y="1110189"/>
            <a:ext cx="4645378" cy="55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4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181" y="208666"/>
            <a:ext cx="7694614" cy="100981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зоркости</a:t>
            </a:r>
            <a:endParaRPr lang="ru-RU" dirty="0"/>
          </a:p>
        </p:txBody>
      </p:sp>
      <p:pic>
        <p:nvPicPr>
          <p:cNvPr id="2050" name="Picture 2" descr="https://sun9-38.userapi.com/impg/34VbzkAJJXkfs9PBfcLD5Khcf5V6LbUc2OLQzg/Pf-kRSeTizs.jpg?size=540x764&amp;quality=96&amp;sign=b0ea6cc3c8a6d4669a6a9cab4cefac6e&amp;type=albu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" b="10011"/>
          <a:stretch/>
        </p:blipFill>
        <p:spPr bwMode="auto">
          <a:xfrm>
            <a:off x="1190626" y="962470"/>
            <a:ext cx="4819134" cy="567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2.userapi.com/impg/H3jN3B5ifUeGJNXdeGjQSlkjAgo-TJRL9SfsVg/kIO2hH-EsM8.jpg?size=540x764&amp;quality=96&amp;sign=1193002dff83dd7f72dc4d2d9262cf3a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7940"/>
          <a:stretch/>
        </p:blipFill>
        <p:spPr bwMode="auto">
          <a:xfrm>
            <a:off x="6105008" y="962470"/>
            <a:ext cx="4658241" cy="566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54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3748" y="242340"/>
            <a:ext cx="6294181" cy="1001573"/>
          </a:xfrm>
        </p:spPr>
        <p:txBody>
          <a:bodyPr/>
          <a:lstStyle/>
          <a:p>
            <a:r>
              <a:rPr lang="ru-RU" dirty="0" smtClean="0"/>
              <a:t>Развитие зоркости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13" y="1297402"/>
            <a:ext cx="4292387" cy="51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60" y="2158758"/>
            <a:ext cx="5905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086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5845" y="324720"/>
            <a:ext cx="7949987" cy="902718"/>
          </a:xfrm>
        </p:spPr>
        <p:txBody>
          <a:bodyPr/>
          <a:lstStyle/>
          <a:p>
            <a:r>
              <a:rPr lang="ru-RU" dirty="0" smtClean="0"/>
              <a:t>Концентрация внимания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78" y="1101515"/>
            <a:ext cx="4891947" cy="5689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57" t="837" r="7994" b="52608"/>
          <a:stretch/>
        </p:blipFill>
        <p:spPr>
          <a:xfrm>
            <a:off x="6296024" y="1100461"/>
            <a:ext cx="5460323" cy="54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3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299" y="239184"/>
            <a:ext cx="8057079" cy="952145"/>
          </a:xfrm>
        </p:spPr>
        <p:txBody>
          <a:bodyPr/>
          <a:lstStyle/>
          <a:p>
            <a:r>
              <a:rPr lang="ru-RU" dirty="0" smtClean="0"/>
              <a:t>Концентрация внимания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52" y="1191329"/>
            <a:ext cx="4615694" cy="5184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730" y="1196293"/>
            <a:ext cx="4547495" cy="51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3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9498700" cy="1492132"/>
          </a:xfrm>
        </p:spPr>
        <p:txBody>
          <a:bodyPr/>
          <a:lstStyle/>
          <a:p>
            <a:pPr algn="ctr"/>
            <a:r>
              <a:rPr lang="ru-RU" dirty="0"/>
              <a:t>Развитие зоркости на письме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6609" y="1562362"/>
            <a:ext cx="4745403" cy="4383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83" y="1562362"/>
            <a:ext cx="4731521" cy="44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5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289" y="341196"/>
            <a:ext cx="9622268" cy="1492132"/>
          </a:xfrm>
        </p:spPr>
        <p:txBody>
          <a:bodyPr/>
          <a:lstStyle/>
          <a:p>
            <a:pPr algn="ctr"/>
            <a:r>
              <a:rPr lang="ru-RU" dirty="0" smtClean="0"/>
              <a:t>Развитие зоркости на письме</a:t>
            </a:r>
            <a:endParaRPr lang="ru-RU" dirty="0"/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6" y="1833328"/>
            <a:ext cx="4311201" cy="43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t="11351" r="3062" b="13098"/>
          <a:stretch/>
        </p:blipFill>
        <p:spPr bwMode="auto">
          <a:xfrm>
            <a:off x="5338118" y="2158313"/>
            <a:ext cx="6096001" cy="20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5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зоркости на письме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7140" y="5781712"/>
            <a:ext cx="3329847" cy="447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«Делу время, потехе – час»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21" y="1240918"/>
            <a:ext cx="3591086" cy="4540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904" y="1240918"/>
            <a:ext cx="36280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6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зоркости на письме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8"/>
          <a:stretch/>
        </p:blipFill>
        <p:spPr>
          <a:xfrm>
            <a:off x="6549137" y="1513524"/>
            <a:ext cx="4276726" cy="4627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008" r="2107" b="1256"/>
          <a:stretch/>
        </p:blipFill>
        <p:spPr>
          <a:xfrm>
            <a:off x="2028666" y="1256349"/>
            <a:ext cx="3743483" cy="53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0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зоркости на письме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8" t="3421" r="1166" b="3479"/>
          <a:stretch/>
        </p:blipFill>
        <p:spPr>
          <a:xfrm>
            <a:off x="6524625" y="4419601"/>
            <a:ext cx="4162425" cy="1714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92" t="2714" r="1950"/>
          <a:stretch/>
        </p:blipFill>
        <p:spPr>
          <a:xfrm>
            <a:off x="6781800" y="2409824"/>
            <a:ext cx="3876675" cy="1095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823" t="3340" r="1660" b="5402"/>
          <a:stretch/>
        </p:blipFill>
        <p:spPr>
          <a:xfrm>
            <a:off x="1200151" y="2507468"/>
            <a:ext cx="4514850" cy="1095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081" t="5275" r="2190" b="8380"/>
          <a:stretch/>
        </p:blipFill>
        <p:spPr>
          <a:xfrm>
            <a:off x="1333500" y="4438650"/>
            <a:ext cx="4381501" cy="1343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5432"/>
          <a:stretch/>
        </p:blipFill>
        <p:spPr>
          <a:xfrm>
            <a:off x="2928516" y="1620093"/>
            <a:ext cx="6030167" cy="51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3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255" y="308244"/>
            <a:ext cx="8238311" cy="803864"/>
          </a:xfrm>
        </p:spPr>
        <p:txBody>
          <a:bodyPr/>
          <a:lstStyle/>
          <a:p>
            <a:r>
              <a:rPr lang="ru-RU" dirty="0" smtClean="0"/>
              <a:t>Результаты диагностики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297" y="1932137"/>
            <a:ext cx="9574225" cy="37190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5297" y="2504302"/>
            <a:ext cx="214184" cy="24713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911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зоркости на письме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4" y="4739310"/>
            <a:ext cx="4110922" cy="1680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418"/>
          <a:stretch/>
        </p:blipFill>
        <p:spPr>
          <a:xfrm>
            <a:off x="7195189" y="1885950"/>
            <a:ext cx="3917311" cy="45333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752" t="1541" r="4065" b="3886"/>
          <a:stretch/>
        </p:blipFill>
        <p:spPr>
          <a:xfrm>
            <a:off x="885154" y="2189059"/>
            <a:ext cx="4672741" cy="2138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154" y="4463046"/>
            <a:ext cx="2934109" cy="2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5154" y="1636359"/>
            <a:ext cx="2600688" cy="5144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9131" y="1417253"/>
            <a:ext cx="3229426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62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зоркости на письме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1876425"/>
            <a:ext cx="4828968" cy="4981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750" y="1874517"/>
            <a:ext cx="3610172" cy="4268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48452" y="1410980"/>
            <a:ext cx="1752845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8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328" y="334760"/>
            <a:ext cx="9683022" cy="865390"/>
          </a:xfrm>
        </p:spPr>
        <p:txBody>
          <a:bodyPr/>
          <a:lstStyle/>
          <a:p>
            <a:r>
              <a:rPr lang="ru-RU" dirty="0"/>
              <a:t>Развитие зоркости на письме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23560" y="1085849"/>
            <a:ext cx="8339590" cy="57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6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зоркости на </a:t>
            </a:r>
            <a:r>
              <a:rPr lang="ru-RU" dirty="0" smtClean="0"/>
              <a:t>письме. Игры в тетрадке.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1" t="848" r="1118" b="4816"/>
          <a:stretch/>
        </p:blipFill>
        <p:spPr>
          <a:xfrm>
            <a:off x="5962650" y="1766046"/>
            <a:ext cx="4838701" cy="4657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905" r="888"/>
          <a:stretch/>
        </p:blipFill>
        <p:spPr>
          <a:xfrm>
            <a:off x="1140238" y="1729784"/>
            <a:ext cx="4822412" cy="46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35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зоркости на письме. </a:t>
            </a:r>
            <a:r>
              <a:rPr lang="ru-RU" dirty="0" smtClean="0"/>
              <a:t>Игры </a:t>
            </a:r>
            <a:r>
              <a:rPr lang="ru-RU" dirty="0"/>
              <a:t>в тетрадке.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2" t="766" r="1321" b="3474"/>
          <a:stretch/>
        </p:blipFill>
        <p:spPr>
          <a:xfrm>
            <a:off x="6238875" y="1709477"/>
            <a:ext cx="4495938" cy="4386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-1" r="1891"/>
          <a:stretch/>
        </p:blipFill>
        <p:spPr>
          <a:xfrm>
            <a:off x="1556478" y="1709476"/>
            <a:ext cx="4526637" cy="438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1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зоркости на письме. </a:t>
            </a:r>
            <a:r>
              <a:rPr lang="ru-RU" dirty="0" smtClean="0"/>
              <a:t>Игры </a:t>
            </a:r>
            <a:r>
              <a:rPr lang="ru-RU" dirty="0"/>
              <a:t>в тетрадке.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85" b="5757"/>
          <a:stretch/>
        </p:blipFill>
        <p:spPr>
          <a:xfrm>
            <a:off x="3896169" y="1935376"/>
            <a:ext cx="4183288" cy="4002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1893"/>
          <a:stretch/>
        </p:blipFill>
        <p:spPr>
          <a:xfrm>
            <a:off x="0" y="2577745"/>
            <a:ext cx="3896169" cy="3819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342" t="2141"/>
          <a:stretch/>
        </p:blipFill>
        <p:spPr>
          <a:xfrm>
            <a:off x="8079457" y="2643830"/>
            <a:ext cx="4215658" cy="40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105677"/>
            <a:ext cx="10178322" cy="35935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3468"/>
          <a:stretch/>
        </p:blipFill>
        <p:spPr>
          <a:xfrm>
            <a:off x="910334" y="244910"/>
            <a:ext cx="10861009" cy="563468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725298" y="4833840"/>
            <a:ext cx="3797643" cy="955590"/>
          </a:xfrm>
          <a:prstGeom prst="ellipse">
            <a:avLst/>
          </a:prstGeom>
          <a:noFill/>
          <a:ln w="76200">
            <a:solidFill>
              <a:srgbClr val="FFC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95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7378" y="1257300"/>
            <a:ext cx="10178322" cy="4905375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</a:rPr>
              <a:t>Дислексия</a:t>
            </a:r>
            <a:r>
              <a:rPr lang="ru-RU" sz="3200" dirty="0" smtClean="0"/>
              <a:t> – частичное специфическое нарушение процесса чтения, обусловленное не </a:t>
            </a:r>
            <a:r>
              <a:rPr lang="ru-RU" sz="3200" dirty="0" err="1" smtClean="0"/>
              <a:t>сформированностью</a:t>
            </a:r>
            <a:r>
              <a:rPr lang="ru-RU" sz="3200" dirty="0" smtClean="0"/>
              <a:t> (нарушением) высших психических функций и проявляющееся в повторяющихся  ошибках стойкого характера. Частый спутник </a:t>
            </a:r>
            <a:r>
              <a:rPr lang="ru-RU" sz="3200" dirty="0" err="1" smtClean="0"/>
              <a:t>дисграфии</a:t>
            </a:r>
            <a:r>
              <a:rPr lang="ru-RU" sz="3200" dirty="0" smtClean="0"/>
              <a:t>.</a:t>
            </a:r>
          </a:p>
          <a:p>
            <a:r>
              <a:rPr lang="ru-RU" sz="3600" b="1" dirty="0" err="1" smtClean="0">
                <a:solidFill>
                  <a:schemeClr val="tx1"/>
                </a:solidFill>
              </a:rPr>
              <a:t>Дисграфия</a:t>
            </a:r>
            <a:r>
              <a:rPr lang="ru-RU" sz="3200" dirty="0" smtClean="0"/>
              <a:t> – частичное нарушение процесса письма, проявляющееся в стойких, повторяющихся ошибках.</a:t>
            </a:r>
          </a:p>
        </p:txBody>
      </p:sp>
    </p:spTree>
    <p:extLst>
      <p:ext uri="{BB962C8B-B14F-4D97-AF65-F5344CB8AC3E}">
        <p14:creationId xmlns:p14="http://schemas.microsoft.com/office/powerpoint/2010/main" val="169213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Последствия </a:t>
            </a:r>
            <a:r>
              <a:rPr lang="ru-RU" dirty="0" err="1" smtClean="0"/>
              <a:t>дисграфии</a:t>
            </a:r>
            <a:r>
              <a:rPr lang="ru-RU" dirty="0" smtClean="0"/>
              <a:t> и </a:t>
            </a:r>
            <a:r>
              <a:rPr lang="ru-RU" dirty="0" err="1" smtClean="0"/>
              <a:t>дислексии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010032"/>
            <a:ext cx="10178322" cy="4209535"/>
          </a:xfrm>
        </p:spPr>
        <p:txBody>
          <a:bodyPr>
            <a:noAutofit/>
          </a:bodyPr>
          <a:lstStyle/>
          <a:p>
            <a:r>
              <a:rPr lang="ru-RU" sz="2900" dirty="0"/>
              <a:t>Н</a:t>
            </a:r>
            <a:r>
              <a:rPr lang="ru-RU" sz="2900" dirty="0" smtClean="0"/>
              <a:t>евозможность </a:t>
            </a:r>
            <a:r>
              <a:rPr lang="ru-RU" sz="2900" dirty="0"/>
              <a:t>освоения программы по русскому языку, чтению и </a:t>
            </a:r>
            <a:r>
              <a:rPr lang="ru-RU" sz="2900" dirty="0" smtClean="0"/>
              <a:t>литературе;</a:t>
            </a:r>
          </a:p>
          <a:p>
            <a:r>
              <a:rPr lang="ru-RU" sz="2900" dirty="0"/>
              <a:t>С</a:t>
            </a:r>
            <a:r>
              <a:rPr lang="ru-RU" sz="2900" dirty="0" smtClean="0"/>
              <a:t>ущественные </a:t>
            </a:r>
            <a:r>
              <a:rPr lang="ru-RU" sz="2900" dirty="0"/>
              <a:t>затруднения в освоении предметов, требующих письменных ответов учащихся; </a:t>
            </a:r>
          </a:p>
          <a:p>
            <a:r>
              <a:rPr lang="ru-RU" sz="2900" dirty="0" smtClean="0"/>
              <a:t>Информационная </a:t>
            </a:r>
            <a:r>
              <a:rPr lang="ru-RU" sz="2900" dirty="0"/>
              <a:t>блокада и, как следствие, вторичное интеллектуальное отставание</a:t>
            </a:r>
            <a:r>
              <a:rPr lang="ru-RU" sz="2900" dirty="0" smtClean="0"/>
              <a:t>;</a:t>
            </a:r>
          </a:p>
          <a:p>
            <a:r>
              <a:rPr lang="ru-RU" sz="2900" dirty="0"/>
              <a:t>П</a:t>
            </a:r>
            <a:r>
              <a:rPr lang="ru-RU" sz="2900" dirty="0" smtClean="0"/>
              <a:t>сихологические </a:t>
            </a:r>
            <a:r>
              <a:rPr lang="ru-RU" sz="2900" dirty="0"/>
              <a:t>проблемы (повышенная тревожность, нервная истощаемость, заниженная самооценка).</a:t>
            </a:r>
          </a:p>
        </p:txBody>
      </p:sp>
    </p:spTree>
    <p:extLst>
      <p:ext uri="{BB962C8B-B14F-4D97-AF65-F5344CB8AC3E}">
        <p14:creationId xmlns:p14="http://schemas.microsoft.com/office/powerpoint/2010/main" val="225351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ошибок при чтении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628775"/>
            <a:ext cx="10178322" cy="4250817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Побуквенное чтение;</a:t>
            </a:r>
          </a:p>
          <a:p>
            <a:r>
              <a:rPr lang="ru-RU" sz="3200" dirty="0" smtClean="0"/>
              <a:t>Искажение </a:t>
            </a:r>
            <a:r>
              <a:rPr lang="ru-RU" sz="3200" dirty="0" err="1" smtClean="0"/>
              <a:t>звуко</a:t>
            </a:r>
            <a:r>
              <a:rPr lang="ru-RU" sz="3200" dirty="0" smtClean="0"/>
              <a:t>-слоговой структуры слова (пропуски, добавления, перестановки звуков и слогов)</a:t>
            </a:r>
          </a:p>
          <a:p>
            <a:r>
              <a:rPr lang="ru-RU" sz="3200" dirty="0" smtClean="0"/>
              <a:t>Нарушение понимания прочитанного;</a:t>
            </a:r>
          </a:p>
          <a:p>
            <a:r>
              <a:rPr lang="ru-RU" sz="3200" dirty="0" err="1" smtClean="0"/>
              <a:t>Аграмматизмы</a:t>
            </a:r>
            <a:r>
              <a:rPr lang="ru-RU" sz="3200" dirty="0" smtClean="0"/>
              <a:t> при чтении (не правильное согласование слов в предложении)</a:t>
            </a:r>
          </a:p>
          <a:p>
            <a:r>
              <a:rPr lang="ru-RU" sz="3200" dirty="0" smtClean="0"/>
              <a:t>Замены и смешения букв при чтении.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90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8081792" cy="902718"/>
          </a:xfrm>
        </p:spPr>
        <p:txBody>
          <a:bodyPr/>
          <a:lstStyle/>
          <a:p>
            <a:r>
              <a:rPr lang="ru-RU" dirty="0" smtClean="0"/>
              <a:t>Виды ошибок на письме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212" y="1791730"/>
            <a:ext cx="10792041" cy="4584355"/>
          </a:xfrm>
        </p:spPr>
        <p:txBody>
          <a:bodyPr>
            <a:normAutofit fontScale="47500" lnSpcReduction="20000"/>
          </a:bodyPr>
          <a:lstStyle/>
          <a:p>
            <a:r>
              <a:rPr lang="ru-RU" sz="6700" u="sng" dirty="0" smtClean="0"/>
              <a:t>Смешение букв</a:t>
            </a:r>
            <a:r>
              <a:rPr lang="ru-RU" sz="6700" dirty="0" smtClean="0"/>
              <a:t> (близких по акустическим признакам: Т-Д, Б-П, В-Ф, Г-К, Ж-З)</a:t>
            </a:r>
          </a:p>
          <a:p>
            <a:r>
              <a:rPr lang="ru-RU" sz="6700" u="sng" dirty="0" smtClean="0"/>
              <a:t>Перестановки букв или слогов </a:t>
            </a:r>
            <a:r>
              <a:rPr lang="ru-RU" sz="6700" dirty="0" smtClean="0"/>
              <a:t>(тут=</a:t>
            </a:r>
            <a:r>
              <a:rPr lang="ru-RU" sz="6700" dirty="0" err="1" smtClean="0"/>
              <a:t>утт</a:t>
            </a:r>
            <a:r>
              <a:rPr lang="ru-RU" sz="6700" dirty="0" smtClean="0"/>
              <a:t>, собака=</a:t>
            </a:r>
            <a:r>
              <a:rPr lang="ru-RU" sz="6700" dirty="0" err="1" smtClean="0"/>
              <a:t>басока</a:t>
            </a:r>
            <a:r>
              <a:rPr lang="ru-RU" sz="6700" dirty="0" smtClean="0"/>
              <a:t>, и </a:t>
            </a:r>
            <a:r>
              <a:rPr lang="ru-RU" sz="6700" dirty="0" err="1" smtClean="0"/>
              <a:t>тд</a:t>
            </a:r>
            <a:r>
              <a:rPr lang="ru-RU" sz="6700" dirty="0" smtClean="0"/>
              <a:t>.)</a:t>
            </a:r>
          </a:p>
          <a:p>
            <a:r>
              <a:rPr lang="ru-RU" sz="6700" u="sng" dirty="0" smtClean="0"/>
              <a:t>Пропуски букв и слогов </a:t>
            </a:r>
            <a:r>
              <a:rPr lang="ru-RU" sz="6700" dirty="0" smtClean="0"/>
              <a:t>(школа=кола, вышли=</a:t>
            </a:r>
            <a:r>
              <a:rPr lang="ru-RU" sz="6700" dirty="0" err="1" smtClean="0"/>
              <a:t>выши</a:t>
            </a:r>
            <a:r>
              <a:rPr lang="ru-RU" sz="6700" dirty="0" smtClean="0"/>
              <a:t>, снежинки=</a:t>
            </a:r>
            <a:r>
              <a:rPr lang="ru-RU" sz="6700" dirty="0" err="1" smtClean="0"/>
              <a:t>сниинки</a:t>
            </a:r>
            <a:r>
              <a:rPr lang="ru-RU" sz="6700" dirty="0" smtClean="0"/>
              <a:t>)</a:t>
            </a:r>
          </a:p>
          <a:p>
            <a:r>
              <a:rPr lang="ru-RU" sz="6700" u="sng" dirty="0" err="1" smtClean="0"/>
              <a:t>Необозначение</a:t>
            </a:r>
            <a:r>
              <a:rPr lang="ru-RU" sz="6700" u="sng" dirty="0" smtClean="0"/>
              <a:t> границ предложений, или слипание слов в предложении</a:t>
            </a:r>
            <a:r>
              <a:rPr lang="ru-RU" sz="6700" dirty="0" smtClean="0"/>
              <a:t> (Мама пришла с магазина=</a:t>
            </a:r>
            <a:r>
              <a:rPr lang="ru-RU" sz="6700" dirty="0" err="1" smtClean="0"/>
              <a:t>мамапришласмагазина</a:t>
            </a:r>
            <a:r>
              <a:rPr lang="ru-RU" sz="6700" dirty="0"/>
              <a:t>)</a:t>
            </a:r>
            <a:endParaRPr lang="ru-RU" sz="6700" dirty="0" smtClean="0"/>
          </a:p>
          <a:p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55816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5936" y="201151"/>
            <a:ext cx="6195327" cy="976859"/>
          </a:xfrm>
        </p:spPr>
        <p:txBody>
          <a:bodyPr>
            <a:normAutofit fontScale="90000"/>
          </a:bodyPr>
          <a:lstStyle/>
          <a:p>
            <a:r>
              <a:rPr lang="ru-RU" sz="5700" dirty="0" smtClean="0"/>
              <a:t>Словесные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" y="1108816"/>
            <a:ext cx="5501163" cy="5387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41" y="1108816"/>
            <a:ext cx="5533715" cy="53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6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9418" y="349434"/>
            <a:ext cx="5544538" cy="1009810"/>
          </a:xfrm>
        </p:spPr>
        <p:txBody>
          <a:bodyPr/>
          <a:lstStyle/>
          <a:p>
            <a:r>
              <a:rPr lang="ru-RU" dirty="0" smtClean="0"/>
              <a:t>Словесные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125" y="1359244"/>
            <a:ext cx="5142512" cy="49464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2637" y="1346582"/>
            <a:ext cx="5125438" cy="49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2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1710" y="316482"/>
            <a:ext cx="5626917" cy="853291"/>
          </a:xfrm>
        </p:spPr>
        <p:txBody>
          <a:bodyPr/>
          <a:lstStyle/>
          <a:p>
            <a:r>
              <a:rPr lang="ru-RU" dirty="0" smtClean="0"/>
              <a:t>Словесные  игры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549" y="1350726"/>
            <a:ext cx="5305425" cy="51633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184" y="1355035"/>
            <a:ext cx="5365366" cy="51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744</TotalTime>
  <Words>301</Words>
  <Application>Microsoft Office PowerPoint</Application>
  <PresentationFormat>Широкоэкранный</PresentationFormat>
  <Paragraphs>44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Corbel</vt:lpstr>
      <vt:lpstr>Gill Sans MT</vt:lpstr>
      <vt:lpstr>Impact</vt:lpstr>
      <vt:lpstr>Badge</vt:lpstr>
      <vt:lpstr>Профилактика ошибок на письме и чтении у детей школьного возраста</vt:lpstr>
      <vt:lpstr>Результаты диагностики</vt:lpstr>
      <vt:lpstr>Термины</vt:lpstr>
      <vt:lpstr>Последствия дисграфии и дислексии:</vt:lpstr>
      <vt:lpstr>Виды ошибок при чтении</vt:lpstr>
      <vt:lpstr>Виды ошибок на письме</vt:lpstr>
      <vt:lpstr>Словесные игры </vt:lpstr>
      <vt:lpstr>Словесные игры</vt:lpstr>
      <vt:lpstr>Словесные  игры</vt:lpstr>
      <vt:lpstr>Развитие зоркости</vt:lpstr>
      <vt:lpstr>Развитие зоркости</vt:lpstr>
      <vt:lpstr>Развитие зоркости</vt:lpstr>
      <vt:lpstr>Концентрация внимания</vt:lpstr>
      <vt:lpstr>Концентрация внимания</vt:lpstr>
      <vt:lpstr>Развитие зоркости на письме</vt:lpstr>
      <vt:lpstr>Развитие зоркости на письме</vt:lpstr>
      <vt:lpstr>Развитие зоркости на письме</vt:lpstr>
      <vt:lpstr>Развитие зоркости на письме</vt:lpstr>
      <vt:lpstr>Развитие зоркости на письме</vt:lpstr>
      <vt:lpstr>Развитие зоркости на письме</vt:lpstr>
      <vt:lpstr>Развитие зоркости на письме</vt:lpstr>
      <vt:lpstr>Развитие зоркости на письме</vt:lpstr>
      <vt:lpstr>Развитие зоркости на письме. Игры в тетрадке.</vt:lpstr>
      <vt:lpstr>Развитие зоркости на письме. Игры в тетрадке.</vt:lpstr>
      <vt:lpstr>Развитие зоркости на письме. Игры в тетрадке.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развить скорость чтения</dc:title>
  <dc:creator>учитель</dc:creator>
  <cp:lastModifiedBy>учитель</cp:lastModifiedBy>
  <cp:revision>83</cp:revision>
  <dcterms:created xsi:type="dcterms:W3CDTF">2024-10-28T05:10:17Z</dcterms:created>
  <dcterms:modified xsi:type="dcterms:W3CDTF">2024-11-13T08:39:27Z</dcterms:modified>
</cp:coreProperties>
</file>