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E842"/>
    <a:srgbClr val="14B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394F3-0B51-47E7-8DF4-E09757A90045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39E1B-04D6-46B0-A064-D8C436DED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365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2052" name="Picture 4" descr="https://www.alberomarket.ru/sites/default/files/wallpaper/models/3116-41_Esprit_Kids_4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6"/>
            <a:ext cx="9144000" cy="68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s04.infourok.ru/uploads/ex/02b0/000c5ebf-d9497eb4/hello_html_mb291466.png"/>
          <p:cNvPicPr>
            <a:picLocks noChangeAspect="1" noChangeArrowheads="1"/>
          </p:cNvPicPr>
          <p:nvPr userDrawn="1"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75" y="-109461"/>
            <a:ext cx="9353550" cy="710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static.wixstatic.com/media/55f30f_dd98d69f383549b5bcf80508d2130512~mv2.png/v1/fill/w_510,h_255,al_c,usm_0.66_1.00_0.01/kniga562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37964"/>
            <a:ext cx="7610988" cy="380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i.pinimg.com/originals/9d/81/dd/9d81dd8ef143f1eafdd5491c07e80fb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44"/>
            <a:ext cx="1842159" cy="184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 </a:t>
            </a:r>
            <a:r>
              <a:rPr lang="ru-RU" sz="2800" b="1" dirty="0" smtClean="0">
                <a:latin typeface="Bahnschrift SemiLight Condensed" panose="020B0502040204020203" pitchFamily="34" charset="0"/>
              </a:rPr>
              <a:t>Внимание!                                  </a:t>
            </a:r>
            <a:r>
              <a:rPr lang="ru-RU" sz="2000" b="1" dirty="0" smtClean="0">
                <a:latin typeface="Bahnschrift SemiLight Condensed" panose="020B0502040204020203" pitchFamily="34" charset="0"/>
              </a:rPr>
              <a:t/>
            </a:r>
            <a:br>
              <a:rPr lang="ru-RU" sz="2000" b="1" dirty="0" smtClean="0">
                <a:latin typeface="Bahnschrift SemiLight Condensed" panose="020B0502040204020203" pitchFamily="34" charset="0"/>
              </a:rPr>
            </a:br>
            <a:r>
              <a:rPr lang="ru-RU" sz="2400" b="1" dirty="0" smtClean="0">
                <a:latin typeface="Bahnschrift SemiLight Condensed" panose="020B0502040204020203" pitchFamily="34" charset="0"/>
              </a:rPr>
              <a:t>                      С 16.10.23 -20.10.23  - Пушкинская неделя,                                  </a:t>
            </a:r>
            <a:br>
              <a:rPr lang="ru-RU" sz="2400" b="1" dirty="0" smtClean="0">
                <a:latin typeface="Bahnschrift SemiLight Condensed" panose="020B0502040204020203" pitchFamily="34" charset="0"/>
              </a:rPr>
            </a:br>
            <a:r>
              <a:rPr lang="ru-RU" sz="2400" b="1" dirty="0" smtClean="0">
                <a:latin typeface="Bahnschrift SemiLight Condensed" panose="020B0502040204020203" pitchFamily="34" charset="0"/>
              </a:rPr>
              <a:t>        посвященная </a:t>
            </a:r>
            <a:r>
              <a:rPr lang="ru-RU" sz="2400" b="1" dirty="0" smtClean="0">
                <a:latin typeface="Bahnschrift SemiLight Condensed" panose="020B0502040204020203" pitchFamily="34" charset="0"/>
              </a:rPr>
              <a:t>дню </a:t>
            </a:r>
            <a:r>
              <a:rPr lang="ru-RU" sz="2400" b="1" dirty="0" smtClean="0">
                <a:latin typeface="Bahnschrift SemiLight Condensed" panose="020B0502040204020203" pitchFamily="34" charset="0"/>
              </a:rPr>
              <a:t>рождения Царскосельского Лицея</a:t>
            </a:r>
            <a:endParaRPr lang="ru-RU" sz="2400" b="1" dirty="0">
              <a:latin typeface="Bahnschrift SemiLight Condensed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20" y="116632"/>
            <a:ext cx="2123323" cy="18369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271434"/>
              </p:ext>
            </p:extLst>
          </p:nvPr>
        </p:nvGraphicFramePr>
        <p:xfrm>
          <a:off x="144421" y="1988841"/>
          <a:ext cx="8892075" cy="4163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728">
                  <a:extLst>
                    <a:ext uri="{9D8B030D-6E8A-4147-A177-3AD203B41FA5}">
                      <a16:colId xmlns:a16="http://schemas.microsoft.com/office/drawing/2014/main" val="3631634745"/>
                    </a:ext>
                  </a:extLst>
                </a:gridCol>
                <a:gridCol w="1738102">
                  <a:extLst>
                    <a:ext uri="{9D8B030D-6E8A-4147-A177-3AD203B41FA5}">
                      <a16:colId xmlns:a16="http://schemas.microsoft.com/office/drawing/2014/main" val="3941159332"/>
                    </a:ext>
                  </a:extLst>
                </a:gridCol>
                <a:gridCol w="1778415">
                  <a:extLst>
                    <a:ext uri="{9D8B030D-6E8A-4147-A177-3AD203B41FA5}">
                      <a16:colId xmlns:a16="http://schemas.microsoft.com/office/drawing/2014/main" val="1995257292"/>
                    </a:ext>
                  </a:extLst>
                </a:gridCol>
                <a:gridCol w="1778415">
                  <a:extLst>
                    <a:ext uri="{9D8B030D-6E8A-4147-A177-3AD203B41FA5}">
                      <a16:colId xmlns:a16="http://schemas.microsoft.com/office/drawing/2014/main" val="1970675029"/>
                    </a:ext>
                  </a:extLst>
                </a:gridCol>
                <a:gridCol w="1778415">
                  <a:extLst>
                    <a:ext uri="{9D8B030D-6E8A-4147-A177-3AD203B41FA5}">
                      <a16:colId xmlns:a16="http://schemas.microsoft.com/office/drawing/2014/main" val="982831056"/>
                    </a:ext>
                  </a:extLst>
                </a:gridCol>
              </a:tblGrid>
              <a:tr h="33703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16.10.23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30E842">
                            <a:tint val="66000"/>
                            <a:satMod val="160000"/>
                          </a:srgbClr>
                        </a:gs>
                        <a:gs pos="50000">
                          <a:srgbClr val="30E842">
                            <a:tint val="44500"/>
                            <a:satMod val="160000"/>
                          </a:srgbClr>
                        </a:gs>
                        <a:gs pos="100000">
                          <a:srgbClr val="30E84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17.10.23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30E842">
                            <a:tint val="66000"/>
                            <a:satMod val="160000"/>
                          </a:srgbClr>
                        </a:gs>
                        <a:gs pos="50000">
                          <a:srgbClr val="30E842">
                            <a:tint val="44500"/>
                            <a:satMod val="160000"/>
                          </a:srgbClr>
                        </a:gs>
                        <a:gs pos="100000">
                          <a:srgbClr val="30E84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18.10.23.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30E842">
                            <a:tint val="66000"/>
                            <a:satMod val="160000"/>
                          </a:srgbClr>
                        </a:gs>
                        <a:gs pos="50000">
                          <a:srgbClr val="30E842">
                            <a:tint val="44500"/>
                            <a:satMod val="160000"/>
                          </a:srgbClr>
                        </a:gs>
                        <a:gs pos="100000">
                          <a:srgbClr val="30E84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19.10.23.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30E842">
                            <a:tint val="66000"/>
                            <a:satMod val="160000"/>
                          </a:srgbClr>
                        </a:gs>
                        <a:gs pos="50000">
                          <a:srgbClr val="30E842">
                            <a:tint val="44500"/>
                            <a:satMod val="160000"/>
                          </a:srgbClr>
                        </a:gs>
                        <a:gs pos="100000">
                          <a:srgbClr val="30E84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20.10.23.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30E842">
                            <a:tint val="66000"/>
                            <a:satMod val="160000"/>
                          </a:srgbClr>
                        </a:gs>
                        <a:gs pos="50000">
                          <a:srgbClr val="30E842">
                            <a:tint val="44500"/>
                            <a:satMod val="160000"/>
                          </a:srgbClr>
                        </a:gs>
                        <a:gs pos="100000">
                          <a:srgbClr val="30E84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34950676"/>
                  </a:ext>
                </a:extLst>
              </a:tr>
              <a:tr h="735338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Радиолинейка </a:t>
                      </a:r>
                    </a:p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«И в новом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веке </a:t>
                      </a:r>
                    </a:p>
                    <a:p>
                      <a:pPr algn="ctr"/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Пушкин с нами!»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30E842">
                            <a:tint val="66000"/>
                            <a:satMod val="160000"/>
                          </a:srgbClr>
                        </a:gs>
                        <a:gs pos="50000">
                          <a:srgbClr val="30E842">
                            <a:tint val="44500"/>
                            <a:satMod val="160000"/>
                          </a:srgbClr>
                        </a:gs>
                        <a:gs pos="100000">
                          <a:srgbClr val="30E84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Радиолинейка </a:t>
                      </a:r>
                    </a:p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«И в новом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веке Пушкин с нами!»</a:t>
                      </a:r>
                      <a:endParaRPr lang="ru-RU" sz="105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30E842">
                            <a:tint val="66000"/>
                            <a:satMod val="160000"/>
                          </a:srgbClr>
                        </a:gs>
                        <a:gs pos="50000">
                          <a:srgbClr val="30E842">
                            <a:tint val="44500"/>
                            <a:satMod val="160000"/>
                          </a:srgbClr>
                        </a:gs>
                        <a:gs pos="100000">
                          <a:srgbClr val="30E84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Радиолинейка </a:t>
                      </a:r>
                    </a:p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«И в новом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веке Пушкин с нами!»</a:t>
                      </a:r>
                      <a:endParaRPr lang="ru-RU" sz="105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30E842">
                            <a:tint val="66000"/>
                            <a:satMod val="160000"/>
                          </a:srgbClr>
                        </a:gs>
                        <a:gs pos="50000">
                          <a:srgbClr val="30E842">
                            <a:tint val="44500"/>
                            <a:satMod val="160000"/>
                          </a:srgbClr>
                        </a:gs>
                        <a:gs pos="100000">
                          <a:srgbClr val="30E84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Радиолинейка </a:t>
                      </a:r>
                    </a:p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«И в новом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веке Пушкин с нами!»</a:t>
                      </a:r>
                      <a:endParaRPr lang="ru-RU" sz="105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30E842">
                            <a:tint val="66000"/>
                            <a:satMod val="160000"/>
                          </a:srgbClr>
                        </a:gs>
                        <a:gs pos="50000">
                          <a:srgbClr val="30E842">
                            <a:tint val="44500"/>
                            <a:satMod val="160000"/>
                          </a:srgbClr>
                        </a:gs>
                        <a:gs pos="100000">
                          <a:srgbClr val="30E84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Радиолинейка </a:t>
                      </a:r>
                    </a:p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«И в новом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веке Пушкин с нами!»</a:t>
                      </a:r>
                      <a:endParaRPr lang="ru-RU" sz="105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30E842">
                            <a:tint val="66000"/>
                            <a:satMod val="160000"/>
                          </a:srgbClr>
                        </a:gs>
                        <a:gs pos="50000">
                          <a:srgbClr val="30E842">
                            <a:tint val="44500"/>
                            <a:satMod val="160000"/>
                          </a:srgbClr>
                        </a:gs>
                        <a:gs pos="100000">
                          <a:srgbClr val="30E84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71071596"/>
                  </a:ext>
                </a:extLst>
              </a:tr>
              <a:tr h="977017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Устный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журнал </a:t>
                      </a:r>
                    </a:p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«Друзья мои, прекрасен наш союз!» </a:t>
                      </a:r>
                    </a:p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</a:t>
                      </a:r>
                    </a:p>
                    <a:p>
                      <a:pPr algn="ctr"/>
                      <a:r>
                        <a:rPr lang="ru-RU" sz="105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5-11 классы</a:t>
                      </a:r>
                      <a:endParaRPr lang="ru-RU" sz="105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30E842">
                            <a:tint val="66000"/>
                            <a:satMod val="160000"/>
                          </a:srgbClr>
                        </a:gs>
                        <a:gs pos="50000">
                          <a:srgbClr val="30E842">
                            <a:tint val="44500"/>
                            <a:satMod val="160000"/>
                          </a:srgbClr>
                        </a:gs>
                        <a:gs pos="100000">
                          <a:srgbClr val="30E84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Диктант </a:t>
                      </a:r>
                    </a:p>
                    <a:p>
                      <a:pPr algn="ctr"/>
                      <a:r>
                        <a:rPr lang="ru-RU" sz="10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«Великий</a:t>
                      </a:r>
                      <a:r>
                        <a:rPr lang="ru-RU" sz="105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поэт</a:t>
                      </a:r>
                      <a:r>
                        <a:rPr lang="ru-RU" sz="10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  <a:p>
                      <a:pPr algn="ctr"/>
                      <a:endParaRPr lang="ru-RU" sz="105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05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5-11 классы</a:t>
                      </a:r>
                      <a:endParaRPr lang="ru-RU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30E842">
                            <a:tint val="66000"/>
                            <a:satMod val="160000"/>
                          </a:srgbClr>
                        </a:gs>
                        <a:gs pos="50000">
                          <a:srgbClr val="30E842">
                            <a:tint val="44500"/>
                            <a:satMod val="160000"/>
                          </a:srgbClr>
                        </a:gs>
                        <a:gs pos="100000">
                          <a:srgbClr val="30E84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Игра </a:t>
                      </a:r>
                    </a:p>
                    <a:p>
                      <a:pPr algn="ctr"/>
                      <a:r>
                        <a:rPr lang="ru-RU" sz="10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"Что? Где? Когда?" </a:t>
                      </a:r>
                    </a:p>
                    <a:p>
                      <a:pPr algn="ctr"/>
                      <a:r>
                        <a:rPr lang="ru-RU" sz="10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сказкам Пушкина </a:t>
                      </a:r>
                    </a:p>
                    <a:p>
                      <a:pPr algn="ctr"/>
                      <a:endParaRPr lang="ru-RU" sz="105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0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</a:t>
                      </a:r>
                      <a:r>
                        <a:rPr lang="ru-RU" sz="105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классы</a:t>
                      </a:r>
                      <a:endParaRPr lang="ru-RU" sz="105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30E842">
                            <a:tint val="66000"/>
                            <a:satMod val="160000"/>
                          </a:srgbClr>
                        </a:gs>
                        <a:gs pos="50000">
                          <a:srgbClr val="30E842">
                            <a:tint val="44500"/>
                            <a:satMod val="160000"/>
                          </a:srgbClr>
                        </a:gs>
                        <a:gs pos="100000">
                          <a:srgbClr val="30E84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Конкурс чтецов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«Наш Пушкин»</a:t>
                      </a:r>
                    </a:p>
                    <a:p>
                      <a:pPr algn="ctr"/>
                      <a:endParaRPr lang="ru-RU" sz="105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05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05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5-11 классы</a:t>
                      </a:r>
                      <a:endParaRPr lang="ru-RU" sz="105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30E842">
                            <a:tint val="66000"/>
                            <a:satMod val="160000"/>
                          </a:srgbClr>
                        </a:gs>
                        <a:gs pos="50000">
                          <a:srgbClr val="30E842">
                            <a:tint val="44500"/>
                            <a:satMod val="160000"/>
                          </a:srgbClr>
                        </a:gs>
                        <a:gs pos="100000">
                          <a:srgbClr val="30E84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Литературно-музыкальная гостиная </a:t>
                      </a:r>
                    </a:p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«Очей очарованье»</a:t>
                      </a:r>
                    </a:p>
                    <a:p>
                      <a:pPr algn="ctr"/>
                      <a:endParaRPr lang="ru-RU" sz="105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</a:t>
                      </a:r>
                      <a:r>
                        <a:rPr lang="ru-RU" sz="105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5-11 классы </a:t>
                      </a:r>
                      <a:endParaRPr lang="ru-RU" sz="105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30E842">
                            <a:tint val="66000"/>
                            <a:satMod val="160000"/>
                          </a:srgbClr>
                        </a:gs>
                        <a:gs pos="50000">
                          <a:srgbClr val="30E842">
                            <a:tint val="44500"/>
                            <a:satMod val="160000"/>
                          </a:srgbClr>
                        </a:gs>
                        <a:gs pos="100000">
                          <a:srgbClr val="30E84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47452670"/>
                  </a:ext>
                </a:extLst>
              </a:tr>
              <a:tr h="1057048">
                <a:tc>
                  <a:txBody>
                    <a:bodyPr/>
                    <a:lstStyle/>
                    <a:p>
                      <a:pPr algn="ctr"/>
                      <a:endParaRPr lang="ru-RU" sz="105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30E842">
                            <a:tint val="66000"/>
                            <a:satMod val="160000"/>
                          </a:srgbClr>
                        </a:gs>
                        <a:gs pos="50000">
                          <a:srgbClr val="30E842">
                            <a:tint val="44500"/>
                            <a:satMod val="160000"/>
                          </a:srgbClr>
                        </a:gs>
                        <a:gs pos="100000">
                          <a:srgbClr val="30E84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Конкурс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рисунков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«Я Пушкина читаю строки…»</a:t>
                      </a:r>
                    </a:p>
                    <a:p>
                      <a:pPr algn="ctr"/>
                      <a:endParaRPr lang="ru-RU" sz="105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ru-RU" sz="1050" b="1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5-8 классы</a:t>
                      </a:r>
                      <a:r>
                        <a:rPr lang="ru-RU" sz="105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endParaRPr lang="ru-RU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30E842">
                            <a:tint val="66000"/>
                            <a:satMod val="160000"/>
                          </a:srgbClr>
                        </a:gs>
                        <a:gs pos="50000">
                          <a:srgbClr val="30E842">
                            <a:tint val="44500"/>
                            <a:satMod val="160000"/>
                          </a:srgbClr>
                        </a:gs>
                        <a:gs pos="100000">
                          <a:srgbClr val="30E84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Конкурс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рисунков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«Я Пушкина читаю строки…»</a:t>
                      </a:r>
                    </a:p>
                    <a:p>
                      <a:pPr algn="ctr"/>
                      <a:endParaRPr lang="ru-RU" sz="105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ru-RU" sz="105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5-8</a:t>
                      </a:r>
                      <a:r>
                        <a:rPr lang="ru-RU" sz="1050" b="1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классы</a:t>
                      </a:r>
                      <a:r>
                        <a:rPr lang="ru-RU" sz="105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endParaRPr lang="ru-RU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30E842">
                            <a:tint val="66000"/>
                            <a:satMod val="160000"/>
                          </a:srgbClr>
                        </a:gs>
                        <a:gs pos="50000">
                          <a:srgbClr val="30E842">
                            <a:tint val="44500"/>
                            <a:satMod val="160000"/>
                          </a:srgbClr>
                        </a:gs>
                        <a:gs pos="100000">
                          <a:srgbClr val="30E84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Викторина </a:t>
                      </a:r>
                    </a:p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«Великое слово поэта»</a:t>
                      </a:r>
                    </a:p>
                    <a:p>
                      <a:pPr algn="ctr"/>
                      <a:endParaRPr lang="ru-RU" sz="105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05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ru-RU" sz="105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классы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30E842">
                            <a:tint val="66000"/>
                            <a:satMod val="160000"/>
                          </a:srgbClr>
                        </a:gs>
                        <a:gs pos="50000">
                          <a:srgbClr val="30E842">
                            <a:tint val="44500"/>
                            <a:satMod val="160000"/>
                          </a:srgbClr>
                        </a:gs>
                        <a:gs pos="100000">
                          <a:srgbClr val="30E84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Викторина </a:t>
                      </a:r>
                    </a:p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«Великое слово поэта»</a:t>
                      </a:r>
                    </a:p>
                    <a:p>
                      <a:pPr algn="ctr"/>
                      <a:endParaRPr lang="ru-RU" sz="105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05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ru-RU" sz="105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1050" b="1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классы</a:t>
                      </a:r>
                      <a:r>
                        <a:rPr lang="ru-RU" sz="105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endParaRPr lang="ru-RU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30E842">
                            <a:tint val="66000"/>
                            <a:satMod val="160000"/>
                          </a:srgbClr>
                        </a:gs>
                        <a:gs pos="50000">
                          <a:srgbClr val="30E842">
                            <a:tint val="44500"/>
                            <a:satMod val="160000"/>
                          </a:srgbClr>
                        </a:gs>
                        <a:gs pos="100000">
                          <a:srgbClr val="30E84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58128875"/>
                  </a:ext>
                </a:extLst>
              </a:tr>
              <a:tr h="1057048">
                <a:tc>
                  <a:txBody>
                    <a:bodyPr/>
                    <a:lstStyle/>
                    <a:p>
                      <a:pPr algn="ctr"/>
                      <a:endParaRPr lang="ru-RU" sz="105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30E842">
                            <a:tint val="66000"/>
                            <a:satMod val="160000"/>
                          </a:srgbClr>
                        </a:gs>
                        <a:gs pos="50000">
                          <a:srgbClr val="30E842">
                            <a:tint val="44500"/>
                            <a:satMod val="160000"/>
                          </a:srgbClr>
                        </a:gs>
                        <a:gs pos="100000">
                          <a:srgbClr val="30E84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Викторина</a:t>
                      </a:r>
                      <a:r>
                        <a:rPr lang="ru-RU" sz="105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0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«Чудо чудное-</a:t>
                      </a:r>
                    </a:p>
                    <a:p>
                      <a:pPr algn="ctr"/>
                      <a:r>
                        <a:rPr lang="ru-RU" sz="10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диво дивное»</a:t>
                      </a:r>
                    </a:p>
                    <a:p>
                      <a:pPr algn="ctr"/>
                      <a:endParaRPr lang="ru-RU" sz="105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ru-RU" sz="105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6-7 классы</a:t>
                      </a:r>
                      <a:endParaRPr lang="ru-RU" sz="105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30E842">
                            <a:tint val="66000"/>
                            <a:satMod val="160000"/>
                          </a:srgbClr>
                        </a:gs>
                        <a:gs pos="50000">
                          <a:srgbClr val="30E842">
                            <a:tint val="44500"/>
                            <a:satMod val="160000"/>
                          </a:srgbClr>
                        </a:gs>
                        <a:gs pos="100000">
                          <a:srgbClr val="30E84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Викторина </a:t>
                      </a:r>
                    </a:p>
                    <a:p>
                      <a:pPr algn="ctr"/>
                      <a:r>
                        <a:rPr lang="ru-RU" sz="10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«Чудо чудное-</a:t>
                      </a:r>
                    </a:p>
                    <a:p>
                      <a:pPr algn="ctr"/>
                      <a:r>
                        <a:rPr lang="ru-RU" sz="10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диво дивное»</a:t>
                      </a:r>
                    </a:p>
                    <a:p>
                      <a:pPr algn="ctr"/>
                      <a:endParaRPr lang="ru-RU" sz="105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ru-RU" sz="105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6-7 классы</a:t>
                      </a:r>
                    </a:p>
                    <a:p>
                      <a:pPr algn="ctr"/>
                      <a:endParaRPr lang="ru-RU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30E842">
                            <a:tint val="66000"/>
                            <a:satMod val="160000"/>
                          </a:srgbClr>
                        </a:gs>
                        <a:gs pos="50000">
                          <a:srgbClr val="30E842">
                            <a:tint val="44500"/>
                            <a:satMod val="160000"/>
                          </a:srgbClr>
                        </a:gs>
                        <a:gs pos="100000">
                          <a:srgbClr val="30E84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50" b="1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30E842">
                            <a:tint val="66000"/>
                            <a:satMod val="160000"/>
                          </a:srgbClr>
                        </a:gs>
                        <a:gs pos="50000">
                          <a:srgbClr val="30E842">
                            <a:tint val="44500"/>
                            <a:satMod val="160000"/>
                          </a:srgbClr>
                        </a:gs>
                        <a:gs pos="100000">
                          <a:srgbClr val="30E84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30E842">
                            <a:tint val="66000"/>
                            <a:satMod val="160000"/>
                          </a:srgbClr>
                        </a:gs>
                        <a:gs pos="50000">
                          <a:srgbClr val="30E842">
                            <a:tint val="44500"/>
                            <a:satMod val="160000"/>
                          </a:srgbClr>
                        </a:gs>
                        <a:gs pos="100000">
                          <a:srgbClr val="30E84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20726331"/>
                  </a:ext>
                </a:extLst>
              </a:tr>
            </a:tbl>
          </a:graphicData>
        </a:graphic>
      </p:graphicFrame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110742"/>
            <a:ext cx="3528392" cy="1728192"/>
          </a:xfrm>
        </p:spPr>
      </p:pic>
      <p:sp>
        <p:nvSpPr>
          <p:cNvPr id="10" name="Прямоугольник 9"/>
          <p:cNvSpPr/>
          <p:nvPr/>
        </p:nvSpPr>
        <p:spPr>
          <a:xfrm>
            <a:off x="3690358" y="6152322"/>
            <a:ext cx="1800200" cy="686612"/>
          </a:xfrm>
          <a:prstGeom prst="rect">
            <a:avLst/>
          </a:prstGeom>
          <a:gradFill flip="none" rotWithShape="1">
            <a:gsLst>
              <a:gs pos="0">
                <a:srgbClr val="30E842">
                  <a:tint val="66000"/>
                  <a:satMod val="160000"/>
                </a:srgbClr>
              </a:gs>
              <a:gs pos="50000">
                <a:srgbClr val="30E842">
                  <a:tint val="44500"/>
                  <a:satMod val="160000"/>
                </a:srgbClr>
              </a:gs>
              <a:gs pos="100000">
                <a:srgbClr val="30E842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7688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172</Words>
  <Application>Microsoft Office PowerPoint</Application>
  <PresentationFormat>Экран (4:3)</PresentationFormat>
  <Paragraphs>68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Bahnschrift SemiLight Condensed</vt:lpstr>
      <vt:lpstr>Calibri</vt:lpstr>
      <vt:lpstr>Тема Office</vt:lpstr>
      <vt:lpstr> Внимание!                                                         С 16.10.23 -20.10.23  - Пушкинская неделя,                                           посвященная дню рождения Царскосельского Лицея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hphp</cp:lastModifiedBy>
  <cp:revision>16</cp:revision>
  <dcterms:created xsi:type="dcterms:W3CDTF">2020-03-26T17:56:57Z</dcterms:created>
  <dcterms:modified xsi:type="dcterms:W3CDTF">2023-10-15T14:24:01Z</dcterms:modified>
</cp:coreProperties>
</file>